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9" r:id="rId3"/>
    <p:sldId id="325" r:id="rId4"/>
    <p:sldId id="330" r:id="rId5"/>
    <p:sldId id="333" r:id="rId6"/>
    <p:sldId id="334" r:id="rId7"/>
    <p:sldId id="332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2" d="100"/>
          <a:sy n="142" d="100"/>
        </p:scale>
        <p:origin x="876" y="11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4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6838" y="1852736"/>
            <a:ext cx="5950324" cy="2068963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t DemiBold"/>
                <a:ea typeface="Times New Roman" panose="02020603050405020304" pitchFamily="18" charset="0"/>
              </a:rPr>
              <a:t>Основание Московского университета и его деятельность</a:t>
            </a:r>
            <a:endParaRPr lang="en-US" sz="6600" dirty="0">
              <a:solidFill>
                <a:schemeClr val="bg1"/>
              </a:solidFill>
              <a:latin typeface="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233618"/>
            <a:ext cx="2532743" cy="3425371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+mn-lt"/>
              </a:rPr>
              <a:t>В рамках культурной деятельности при университете существовали театр и хор, в которых принимали участие студенты. Их представления проходили на Красной площади во время праздников, таких как Масленица и Пасха</a:t>
            </a:r>
          </a:p>
        </p:txBody>
      </p:sp>
    </p:spTree>
    <p:extLst>
      <p:ext uri="{BB962C8B-B14F-4D97-AF65-F5344CB8AC3E}">
        <p14:creationId xmlns:p14="http://schemas.microsoft.com/office/powerpoint/2010/main" val="216852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7965" y="2200200"/>
            <a:ext cx="2532743" cy="7431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В 1791 году был создан Зоологический музей при Московском университете</a:t>
            </a:r>
            <a:endParaRPr lang="ru-RU" dirty="0">
              <a:latin typeface="+mn-lt"/>
            </a:endParaRP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3C23815E-DA4E-4C69-84AA-5F96FE22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8493"/>
            <a:ext cx="4306421" cy="28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9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9729F1-85D0-4155-88EA-F5F69FB9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3" y="196010"/>
            <a:ext cx="5614147" cy="630417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EFB2B0-7C69-4992-AE18-D7C5706F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357552"/>
            <a:ext cx="2532743" cy="342537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После восстания декабристов в 1825 году российские власти начали усиливать контроль над образовательными учреждениями. В 1826 году император Николай I посетил Московский университет. Поводом для визита стали слухи о «непозволительных» настроениях среди студентов.</a:t>
            </a:r>
          </a:p>
          <a:p>
            <a:endParaRPr lang="ru-RU" dirty="0"/>
          </a:p>
          <a:p>
            <a:r>
              <a:rPr lang="ru-RU" dirty="0"/>
              <a:t>Генерал Иван Дибич, участвовавший в подавлении восстания, позже вспоминал:</a:t>
            </a:r>
          </a:p>
          <a:p>
            <a:r>
              <a:rPr lang="ru-RU" dirty="0"/>
              <a:t>«Дошло до сведения государя императора, что между воспитанниками Московского университета… господствует неприличный образ мыслей».</a:t>
            </a:r>
          </a:p>
          <a:p>
            <a:endParaRPr lang="ru-RU" dirty="0"/>
          </a:p>
        </p:txBody>
      </p:sp>
      <p:sp>
        <p:nvSpPr>
          <p:cNvPr id="5" name="AutoShape 2" descr="Picture background">
            <a:extLst>
              <a:ext uri="{FF2B5EF4-FFF2-40B4-BE49-F238E27FC236}">
                <a16:creationId xmlns:a16="http://schemas.microsoft.com/office/drawing/2014/main" id="{D6AFDC32-B9DF-4D35-820F-80CE3DFE0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8" name="Picture 8" descr="Picture background">
            <a:extLst>
              <a:ext uri="{FF2B5EF4-FFF2-40B4-BE49-F238E27FC236}">
                <a16:creationId xmlns:a16="http://schemas.microsoft.com/office/drawing/2014/main" id="{08BD8851-9A09-41EC-A351-6523F89E017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07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3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8D453E28-70BA-41C1-A970-60A20BD3FE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6089" y="1725387"/>
            <a:ext cx="2418870" cy="1959108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Студенты Московского университета в 1905 году приняли участие в Первой русской революции. Из-за волнений и беспорядков занятия пришлось приостановить на несколько месяцев.</a:t>
            </a:r>
            <a:endParaRPr lang="ru-RU" dirty="0">
              <a:latin typeface="+mn-lt"/>
            </a:endParaRP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F1E2392-49EB-4CAA-AB4F-F6E77BA3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388"/>
            <a:ext cx="6824663" cy="527050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8DCAFB4-5C48-49D9-8E84-8ABB9AB3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1" y="1543850"/>
            <a:ext cx="4904292" cy="275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3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030524-328B-46EE-9730-35386680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МГУ во время революции 1917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1CB5DA-3383-4443-9731-7E166B542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Московский университет стал штабом для формирования «Белой Гвардии», где студенты собирались для обсуждения планов действий и организации сопротивления. Университет предоставлял необходимые ресурсы и инфраструктуру для подготовки добровольцев. Эти отряды активно участвовали в боях против большевиков, пытаясь сохранить контроль над ключевыми точками в Москве.</a:t>
            </a:r>
          </a:p>
          <a:p>
            <a:endParaRPr lang="ru-RU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0E392E75-19D6-4C96-86D4-0670261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1" y="1575177"/>
            <a:ext cx="4592450" cy="25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99C1B7-2702-49B9-8FE8-988328D76C8E}"/>
              </a:ext>
            </a:extLst>
          </p:cNvPr>
          <p:cNvSpPr txBox="1"/>
          <p:nvPr/>
        </p:nvSpPr>
        <p:spPr>
          <a:xfrm>
            <a:off x="48746" y="4231892"/>
            <a:ext cx="4993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0" cap="all" dirty="0">
                <a:solidFill>
                  <a:schemeClr val="bg1"/>
                </a:solidFill>
                <a:effectLst/>
              </a:rPr>
              <a:t>Здание Московского университета на Моховой улице, поврежденное при обстреле. 1917 год. 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6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486B3E-0CEE-4C2B-B5EF-73154A13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4867835" cy="527284"/>
          </a:xfrm>
        </p:spPr>
        <p:txBody>
          <a:bodyPr>
            <a:noAutofit/>
          </a:bodyPr>
          <a:lstStyle/>
          <a:p>
            <a:r>
              <a:rPr lang="ru-RU" sz="2400" dirty="0"/>
              <a:t>МГУ в годы Великой Отечественной войны﻿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7D6C1E-D462-4C83-ACC3-BAE7C5606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годы Великой Отечественной войны﻿ университет эвакуировали сначала в Ашхабад, а затем — в Свердловск (сегодня — Екатеринбург﻿). Но в Москве осталось больше пяти тысяч студентов и преподавателей — все они записались в ополчение и сражались в Битве за Москву. Около трех тысяч из них погибли.</a:t>
            </a:r>
          </a:p>
        </p:txBody>
      </p:sp>
      <p:pic>
        <p:nvPicPr>
          <p:cNvPr id="20482" name="Picture 2" descr="Picture background">
            <a:extLst>
              <a:ext uri="{FF2B5EF4-FFF2-40B4-BE49-F238E27FC236}">
                <a16:creationId xmlns:a16="http://schemas.microsoft.com/office/drawing/2014/main" id="{40111440-757E-4B31-9495-19DDDEB1AC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49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44BD17-9D9D-48DA-9B7C-861022AB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Новое здание МГУ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8EC4E2-F577-4FD2-B6CE-7C92509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12 апреля 1949 года состоялась торжественная закладка фундамента Главного здания МГУ на Ленинских горах. Строительство началось в июле того же года</a:t>
            </a:r>
          </a:p>
          <a:p>
            <a:endParaRPr lang="ru-RU" dirty="0"/>
          </a:p>
        </p:txBody>
      </p:sp>
      <p:pic>
        <p:nvPicPr>
          <p:cNvPr id="21508" name="Picture 4" descr="Picture background">
            <a:extLst>
              <a:ext uri="{FF2B5EF4-FFF2-40B4-BE49-F238E27FC236}">
                <a16:creationId xmlns:a16="http://schemas.microsoft.com/office/drawing/2014/main" id="{72157A62-9018-482F-8919-06F7240F5F3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r="4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+mn-lt"/>
                <a:ea typeface="Times New Roman" panose="02020603050405020304" pitchFamily="18" charset="0"/>
              </a:rPr>
              <a:t>История основания </a:t>
            </a:r>
            <a:endParaRPr lang="ru-RU" dirty="0"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BD94CA-7A33-4A05-9DFB-1FE2B98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1" y="1920485"/>
            <a:ext cx="1961030" cy="13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9BF4F87F-2ED6-4D55-B561-802FE1D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3" y="1122825"/>
            <a:ext cx="2522075" cy="1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887E6363-76E9-4FBA-9A4A-A9119EE0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9" y="2830598"/>
            <a:ext cx="1248786" cy="16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95482689-7894-4408-92F6-CBD2608968E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632757" y="2107985"/>
            <a:ext cx="255404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Дата основания: 25 января 1755 года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Инициаторы: Михаил Васильевич Ломоносов и Иван Иванович Шувалов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Подписание указа императрицей Елизаветой Петровной в День Святой Татьяны</a:t>
            </a:r>
          </a:p>
        </p:txBody>
      </p:sp>
    </p:spTree>
    <p:extLst>
      <p:ext uri="{BB962C8B-B14F-4D97-AF65-F5344CB8AC3E}">
        <p14:creationId xmlns:p14="http://schemas.microsoft.com/office/powerpoint/2010/main" val="219746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4518" y="1676801"/>
            <a:ext cx="2532743" cy="3425371"/>
          </a:xfrm>
        </p:spPr>
        <p:txBody>
          <a:bodyPr/>
          <a:lstStyle/>
          <a:p>
            <a:r>
              <a:rPr lang="ru-RU" dirty="0">
                <a:latin typeface="+mn-lt"/>
              </a:rPr>
              <a:t>Цели создания</a:t>
            </a:r>
            <a:r>
              <a:rPr lang="en-US" dirty="0">
                <a:latin typeface="+mn-lt"/>
              </a:rPr>
              <a:t>: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1) </a:t>
            </a:r>
            <a:r>
              <a:rPr lang="ru-RU" dirty="0">
                <a:latin typeface="+mn-lt"/>
              </a:rPr>
              <a:t>Распространение образования и науки среди всех слоёв населения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2) </a:t>
            </a:r>
            <a:r>
              <a:rPr lang="ru-RU" dirty="0">
                <a:latin typeface="+mn-lt"/>
              </a:rPr>
              <a:t>Университет как центр просвещения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3) </a:t>
            </a:r>
            <a:r>
              <a:rPr lang="ru-RU" dirty="0">
                <a:latin typeface="+mn-lt"/>
              </a:rPr>
              <a:t>Доступность образования для представителей разных сословий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87B0752-B9C2-4030-82D7-209BED54C19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04B252-0B5C-4994-B6AA-B4EB43A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301" y="4779007"/>
            <a:ext cx="1930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500" dirty="0">
                <a:solidFill>
                  <a:schemeClr val="bg1"/>
                </a:solidFill>
                <a:latin typeface="PT Sans" panose="020B0604020202020204" pitchFamily="34" charset="-52"/>
              </a:rPr>
              <a:t>ФЕДОР АЛЕКСЕЕВ. ВИД НА ВОСКРЕСЕНСКИЕ И НИКОЛЬСКИЕ ВОРОТА И НЕГЛИННЫЙ МОСТ ОТ ТВЕРСКОЙ УЛИЦЫ В МОСКВЕ. 1811. </a:t>
            </a:r>
            <a:endParaRPr lang="ru-RU" altLang="ru-RU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9894" y="1748119"/>
            <a:ext cx="3331548" cy="2319618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Первые факультеты</a:t>
            </a:r>
            <a:r>
              <a:rPr lang="en-US" dirty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Философский</a:t>
            </a:r>
            <a:endParaRPr lang="en-US" dirty="0">
              <a:latin typeface="+mn-lt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словесных наук </a:t>
            </a:r>
            <a:endParaRPr lang="en-US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физических и математических наук</a:t>
            </a:r>
            <a:endParaRPr lang="ru-RU" dirty="0">
              <a:effectLst/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Юридический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Медицинский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0ED9A6-DEDC-4128-A0D5-41BA15E9585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r="5015"/>
          <a:stretch>
            <a:fillRect/>
          </a:stretch>
        </p:blipFill>
        <p:spPr bwMode="auto">
          <a:xfrm>
            <a:off x="457200" y="936625"/>
            <a:ext cx="4608513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578109"/>
            <a:ext cx="2532743" cy="3425371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Занятия в здании рядом с </a:t>
            </a:r>
            <a:r>
              <a:rPr lang="ru-RU" b="0" i="0" dirty="0" err="1">
                <a:solidFill>
                  <a:srgbClr val="3C3C3C"/>
                </a:solidFill>
                <a:effectLst/>
                <a:latin typeface="+mn-lt"/>
              </a:rPr>
              <a:t>Куретными</a:t>
            </a:r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 воротами проходили только первые два года. Вскоре помещений стало не хватать, поэтому в 1757 году по указу Елизаветы Петровны заведение переехало в усадьбу князя Петра Репнина на Моховой улице.</a:t>
            </a:r>
            <a:endParaRPr lang="ru-RU" dirty="0">
              <a:latin typeface="+mn-lt"/>
            </a:endParaRPr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9B77C456-4B4B-491A-B85B-8840E1D809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69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3FD65-6B16-4C5A-BA66-91F00C6F931D}"/>
              </a:ext>
            </a:extLst>
          </p:cNvPr>
          <p:cNvSpPr txBox="1"/>
          <p:nvPr/>
        </p:nvSpPr>
        <p:spPr>
          <a:xfrm>
            <a:off x="170376" y="4781933"/>
            <a:ext cx="5182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Акварель неизвестного художника. Московский университет и река Неглинная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9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B8A82-16F6-48E1-A21B-3F8FF07F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688" y="460994"/>
            <a:ext cx="6824382" cy="527284"/>
          </a:xfrm>
        </p:spPr>
        <p:txBody>
          <a:bodyPr>
            <a:noAutofit/>
          </a:bodyPr>
          <a:lstStyle/>
          <a:p>
            <a:r>
              <a:rPr lang="ru-RU" sz="1800" b="1" i="0" dirty="0">
                <a:effectLst/>
                <a:latin typeface="Open Sans" panose="020B0606030504020204" pitchFamily="34" charset="0"/>
              </a:rPr>
              <a:t>Схема расположения зданий Московского университета в районе Моховой улицы (XX в.)</a:t>
            </a:r>
            <a:endParaRPr lang="ru-RU" sz="18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9AA58D3-E6E9-4B65-AADD-1B007BA1A8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67" y="1213994"/>
            <a:ext cx="5496486" cy="34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5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53" y="37494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2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 Иллюстрация из книги Матвея Любавского «Московский университет в 1812 году»</a:t>
            </a:r>
            <a:br>
              <a:rPr lang="ru-RU" sz="1200" dirty="0">
                <a:solidFill>
                  <a:schemeClr val="bg1"/>
                </a:solidFill>
              </a:rPr>
            </a:br>
            <a:endParaRPr lang="ru-RU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FB40AB-3A2F-4D01-9617-2D4E028E11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06" y="1039813"/>
            <a:ext cx="6637925" cy="37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5" y="118177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6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Реконструированное здание Московского университета на Моховой, 1820-е годы</a:t>
            </a:r>
          </a:p>
        </p:txBody>
      </p:sp>
      <p:pic>
        <p:nvPicPr>
          <p:cNvPr id="11268" name="Picture 4" descr="undefined">
            <a:extLst>
              <a:ext uri="{FF2B5EF4-FFF2-40B4-BE49-F238E27FC236}">
                <a16:creationId xmlns:a16="http://schemas.microsoft.com/office/drawing/2014/main" id="{5C8F0B05-DB18-4854-A14F-68D069EE0C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5" y="1165191"/>
            <a:ext cx="5599859" cy="34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32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233618"/>
            <a:ext cx="2532743" cy="2447645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1756 г. – дата основания университетской типографии и печатной деятельности</a:t>
            </a:r>
          </a:p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этой типографии начали издавать первую в России негосударственную газету — «Московские ведомости». Эта газета стала важным источником информации и культурной жизни страны.</a:t>
            </a:r>
            <a:endParaRPr lang="ru-RU" sz="11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pic>
        <p:nvPicPr>
          <p:cNvPr id="13318" name="Picture 6" descr="Picture background">
            <a:extLst>
              <a:ext uri="{FF2B5EF4-FFF2-40B4-BE49-F238E27FC236}">
                <a16:creationId xmlns:a16="http://schemas.microsoft.com/office/drawing/2014/main" id="{0DBF7457-7F0E-4C1C-BF1A-5302FDCD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8557"/>
            <a:ext cx="4353727" cy="24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765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5926</TotalTime>
  <Words>547</Words>
  <Application>Microsoft Office PowerPoint</Application>
  <PresentationFormat>Экран (16:9)</PresentationFormat>
  <Paragraphs>52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8" baseType="lpstr">
      <vt:lpstr>ALS Gorizont Bold Expanded</vt:lpstr>
      <vt:lpstr>Arial</vt:lpstr>
      <vt:lpstr>Calibri</vt:lpstr>
      <vt:lpstr>Courier New</vt:lpstr>
      <vt:lpstr>fkGroteskNeue</vt:lpstr>
      <vt:lpstr>Golos Text</vt:lpstr>
      <vt:lpstr>Golos Text DemiBold</vt:lpstr>
      <vt:lpstr>Open Sans</vt:lpstr>
      <vt:lpstr>PT Sans</vt:lpstr>
      <vt:lpstr>t DemiBold</vt:lpstr>
      <vt:lpstr>Times New Roman</vt:lpstr>
      <vt:lpstr>Тема1</vt:lpstr>
      <vt:lpstr>Основание Московского университета и его деятельность</vt:lpstr>
      <vt:lpstr>История основания </vt:lpstr>
      <vt:lpstr>История основания </vt:lpstr>
      <vt:lpstr>История основания </vt:lpstr>
      <vt:lpstr>История основания </vt:lpstr>
      <vt:lpstr>Схема расположения зданий Московского университета в районе Моховой улицы (XX в.)</vt:lpstr>
      <vt:lpstr> Иллюстрация из книги Матвея Любавского «Московский университет в 1812 году» </vt:lpstr>
      <vt:lpstr>Реконструированное здание Московского университета на Моховой, 1820-е годы</vt:lpstr>
      <vt:lpstr>Первоначальная деятельность</vt:lpstr>
      <vt:lpstr>Первоначальная деятельность</vt:lpstr>
      <vt:lpstr>Первоначальная деятельность</vt:lpstr>
      <vt:lpstr>Влияние исторических событий на Московский университет в XIX — начале XX века</vt:lpstr>
      <vt:lpstr>Влияние исторических событий на Московский университет в XIX — начале XX века</vt:lpstr>
      <vt:lpstr>МГУ во время революции 1917</vt:lpstr>
      <vt:lpstr>МГУ в годы Великой Отечественной войны﻿</vt:lpstr>
      <vt:lpstr>Новое здание МГУ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Ilya Pchelkin</cp:lastModifiedBy>
  <cp:revision>130</cp:revision>
  <dcterms:created xsi:type="dcterms:W3CDTF">2014-06-27T12:30:22Z</dcterms:created>
  <dcterms:modified xsi:type="dcterms:W3CDTF">2025-02-21T19:54:55Z</dcterms:modified>
</cp:coreProperties>
</file>